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</p:sldIdLst>
  <p:sldSz cy="5143500" cx="9144000"/>
  <p:notesSz cx="6858000" cy="9144000"/>
  <p:embeddedFontLst>
    <p:embeddedFont>
      <p:font typeface="Old Standard TT"/>
      <p:regular r:id="rId36"/>
      <p:bold r:id="rId37"/>
      <p: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35" Type="http://schemas.openxmlformats.org/officeDocument/2006/relationships/slide" Target="slides/slide30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37" Type="http://schemas.openxmlformats.org/officeDocument/2006/relationships/font" Target="fonts/OldStandardTT-bold.fntdata"/><Relationship Id="rId14" Type="http://schemas.openxmlformats.org/officeDocument/2006/relationships/slide" Target="slides/slide9.xml"/><Relationship Id="rId36" Type="http://schemas.openxmlformats.org/officeDocument/2006/relationships/font" Target="fonts/OldStandardTT-regular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schemas.openxmlformats.org/officeDocument/2006/relationships/font" Target="fonts/OldStandardTT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53332ab5a_7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53332ab5a_7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653116f43e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653116f43e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653332ab5a_8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653332ab5a_8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653116f43e_1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653116f43e_1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651d622131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651d622131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651d622131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651d622131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53332ab5a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53332ab5a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653332ab5a_4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653332ab5a_4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653332ab5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653332ab5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653332ab5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653332ab5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651d622131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651d622131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53332ab5a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53332ab5a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653332ab5a_4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653332ab5a_4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653332ab5a_4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653332ab5a_4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53116f43e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53116f43e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53116f43e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53116f43e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653116f43e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653116f43e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653332ab5a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653332ab5a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653116f43e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653116f43e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6533307f0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6533307f0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52ace5c9b_0_12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52ace5c9b_0_12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653116f43e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653116f43e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653332ab5a_8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653332ab5a_8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653116f43e_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653116f43e_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653116f43e_3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653116f43e_3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653116f43e_3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653116f43e_3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53116f43e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53116f43e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653332ab5a_4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653332ab5a_4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53332ab5a_7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53332ab5a_7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Relationship Id="rId4" Type="http://schemas.openxmlformats.org/officeDocument/2006/relationships/image" Target="../media/image1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2.png"/><Relationship Id="rId4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CECS 450 Data Visualization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64"/>
            <a:ext cx="8118600" cy="176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Members: Ryan Valdriz, Sarita  Kumari, Matthew Szeto, Martin Mao, San Yoon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</a:t>
            </a:r>
            <a:endParaRPr/>
          </a:p>
        </p:txBody>
      </p:sp>
      <p:sp>
        <p:nvSpPr>
          <p:cNvPr id="117" name="Google Shape;117;p2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/>
              <a:t>G</a:t>
            </a:r>
            <a:r>
              <a:rPr lang="en-GB" u="sng"/>
              <a:t>aze Dataset</a:t>
            </a:r>
            <a:endParaRPr u="sng"/>
          </a:p>
          <a:p>
            <a:pPr indent="-34290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Calculating mean Pupil size(left and right eye)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Calculating Pupil size difference of left and right eye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Compared Pupil size from both Tree and Graph Dataset for the participant- Concluded Participant has same pupil size</a:t>
            </a:r>
            <a:endParaRPr/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Validity Code is more reliable based on sitting distance calculation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23"/>
          <p:cNvPicPr preferRelativeResize="0"/>
          <p:nvPr/>
        </p:nvPicPr>
        <p:blipFill rotWithShape="1">
          <a:blip r:embed="rId3">
            <a:alphaModFix/>
          </a:blip>
          <a:srcRect b="44788" l="4396" r="64667" t="5672"/>
          <a:stretch/>
        </p:blipFill>
        <p:spPr>
          <a:xfrm>
            <a:off x="1362675" y="200700"/>
            <a:ext cx="6838901" cy="4060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4"/>
          <p:cNvPicPr preferRelativeResize="0"/>
          <p:nvPr/>
        </p:nvPicPr>
        <p:blipFill rotWithShape="1">
          <a:blip r:embed="rId3">
            <a:alphaModFix/>
          </a:blip>
          <a:srcRect b="39697" l="4457" r="56127" t="26875"/>
          <a:stretch/>
        </p:blipFill>
        <p:spPr>
          <a:xfrm>
            <a:off x="407525" y="496675"/>
            <a:ext cx="8367149" cy="407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HeatMap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</a:t>
            </a:r>
            <a:endParaRPr/>
          </a:p>
        </p:txBody>
      </p:sp>
      <p:sp>
        <p:nvSpPr>
          <p:cNvPr id="138" name="Google Shape;138;p2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To see which visualization was more efficient ( Tree vs Graph 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Measures of Search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Measures of Information Processing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Measures of Cognitive Workload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See any patterns in the data?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See the important parts of each visualization?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&amp; </a:t>
            </a:r>
            <a:r>
              <a:rPr lang="en-GB"/>
              <a:t>Implementation</a:t>
            </a:r>
            <a:endParaRPr/>
          </a:p>
        </p:txBody>
      </p:sp>
      <p:sp>
        <p:nvSpPr>
          <p:cNvPr id="144" name="Google Shape;144;p2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Tree and Graph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Heatmap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Shows the locations of the fixation point as a colored plot point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Darker color represents longer duration of fixation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Lighter color represents shorter duration of fixation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 sz="1800"/>
              <a:t>Interaction</a:t>
            </a:r>
            <a:endParaRPr sz="1800"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Hove over a point for: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(X,Y) coordinates</a:t>
            </a:r>
            <a:endParaRPr/>
          </a:p>
          <a:p>
            <a:pPr indent="-317500" lvl="3" marL="18288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Duration in ms</a:t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Graph Fixation Date</a:t>
            </a:r>
            <a:endParaRPr/>
          </a:p>
        </p:txBody>
      </p:sp>
      <p:sp>
        <p:nvSpPr>
          <p:cNvPr id="150" name="Google Shape;150;p2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1" name="Google Shape;1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309350"/>
            <a:ext cx="4373426" cy="3444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5775" y="1317080"/>
            <a:ext cx="4572000" cy="342899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Tree </a:t>
            </a:r>
            <a:r>
              <a:rPr lang="en-GB"/>
              <a:t>Fixation Date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9" name="Google Shape;15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94936"/>
            <a:ext cx="4348324" cy="335052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16100" y="1194925"/>
            <a:ext cx="4627900" cy="347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0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Mouse Click Slider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</a:t>
            </a:r>
            <a:endParaRPr/>
          </a:p>
        </p:txBody>
      </p:sp>
      <p:sp>
        <p:nvSpPr>
          <p:cNvPr id="171" name="Google Shape;171;p3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To see which visualization was more efficient ( Tree vs Graph 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Measures of Search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Measures of Information Processing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Measures of Cognitive Workload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See any patterns in the data?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See the important parts of each visualization?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Contributions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191075" y="1171600"/>
            <a:ext cx="8641200" cy="363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Processing - Sarita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Using statistical measures (in python) for data filtering and data analysis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Visualization 1 (Heatmap) - Martin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Visualization 2 (Mouse Click Slider) - Martin/San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Programming the slider to do what we wanted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Visualization 3 (Fixation Point Animation) - Matthew/Sarita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Visualization 4 (Convex Hull) - Ryan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&amp; Implementation</a:t>
            </a:r>
            <a:endParaRPr/>
          </a:p>
        </p:txBody>
      </p:sp>
      <p:sp>
        <p:nvSpPr>
          <p:cNvPr id="177" name="Google Shape;177;p3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Event Data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Goal was to show the location of clicks from the first click to the last click in sequential order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Programmed slider to display x/y coordinates of the event “LMouseButton” relative to their timestamps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Moving the slider forward in time will gradually display all the clicks that the user made on the screen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/>
              <a:t>Interaction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Using slider to adjust the time to show different range of data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>
            <p:ph type="title"/>
          </p:nvPr>
        </p:nvSpPr>
        <p:spPr>
          <a:xfrm>
            <a:off x="311700" y="1268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Event Data for Graph</a:t>
            </a:r>
            <a:endParaRPr/>
          </a:p>
        </p:txBody>
      </p:sp>
      <p:sp>
        <p:nvSpPr>
          <p:cNvPr id="183" name="Google Shape;183;p3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4" name="Google Shape;1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450" y="739312"/>
            <a:ext cx="4128575" cy="4261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4"/>
          <p:cNvSpPr txBox="1"/>
          <p:nvPr>
            <p:ph type="title"/>
          </p:nvPr>
        </p:nvSpPr>
        <p:spPr>
          <a:xfrm>
            <a:off x="311700" y="75000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/>
              <a:t>Event Data for Tree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3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0449" y="617975"/>
            <a:ext cx="4333200" cy="4504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5"/>
          <p:cNvSpPr txBox="1"/>
          <p:nvPr>
            <p:ph type="title"/>
          </p:nvPr>
        </p:nvSpPr>
        <p:spPr>
          <a:xfrm>
            <a:off x="66600" y="1893300"/>
            <a:ext cx="89994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Fixation Point Animation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</a:t>
            </a:r>
            <a:endParaRPr/>
          </a:p>
        </p:txBody>
      </p:sp>
      <p:sp>
        <p:nvSpPr>
          <p:cNvPr id="202" name="Google Shape;202;p3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To see which visualization was more efficient or difficult ( Tree vs Graph 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Measures of Search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Duration of longer and shorter vision of the participant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Measures of Information Processing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Measures of Mental Workload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Fixation Density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Cognitive track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See any patterns in the data?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See the important parts of each visualization?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7"/>
          <p:cNvSpPr txBox="1"/>
          <p:nvPr>
            <p:ph type="title"/>
          </p:nvPr>
        </p:nvSpPr>
        <p:spPr>
          <a:xfrm>
            <a:off x="311700" y="34797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&amp; Implementation</a:t>
            </a:r>
            <a:endParaRPr/>
          </a:p>
        </p:txBody>
      </p:sp>
      <p:sp>
        <p:nvSpPr>
          <p:cNvPr id="208" name="Google Shape;208;p37"/>
          <p:cNvSpPr txBox="1"/>
          <p:nvPr>
            <p:ph idx="1" type="body"/>
          </p:nvPr>
        </p:nvSpPr>
        <p:spPr>
          <a:xfrm>
            <a:off x="376400" y="1042200"/>
            <a:ext cx="8520600" cy="39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Graph and Tree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A picture of background graph/tree to give a relatively accurate representation of the screen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Wanted to show the different pattern of visualisation for analysing  a graph and  a tree by the participant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Path of participants eye Gaze for tree and graph visualization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Distance between each point(coordinates) using lines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Further the distance of information = less optimal visualization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More longer fixation duration- more complex analysis by the participant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Lesser fixation duration -ease of analysing that area by the participant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1" marL="914400" rtl="0" algn="l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Created a animation of every fixation point relative to time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Follows the user’s eye throughout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Size of the circles determine the amount of time fixated at one point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13716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856725"/>
            <a:ext cx="8839199" cy="32171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9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Convex Hull</a:t>
            </a:r>
            <a:endParaRPr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4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Goal</a:t>
            </a:r>
            <a:endParaRPr/>
          </a:p>
        </p:txBody>
      </p:sp>
      <p:sp>
        <p:nvSpPr>
          <p:cNvPr id="224" name="Google Shape;224;p4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To see which visualization has a smaller search area ( Tree vs Graph )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Search area can also be seen as the convex hull of all the points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The Convex Hull is the line that completely encloses a set of points in a plane so that there are no concavities in the line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In our case, the convex hull will encase all gaze points on the screen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This means that the area within the convex hull is the search area of the participant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“ It is likely for a well-designed visualization to have a smaller search area coupled with a shorter scanpath. In contrast, a wildly distributed search pattern in poorly designed visualizations is likely to lead to a larger search area with longer scanpath ”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22222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Design &amp; Implementation</a:t>
            </a:r>
            <a:endParaRPr/>
          </a:p>
        </p:txBody>
      </p:sp>
      <p:sp>
        <p:nvSpPr>
          <p:cNvPr id="230" name="Google Shape;230;p41"/>
          <p:cNvSpPr txBox="1"/>
          <p:nvPr>
            <p:ph idx="1" type="body"/>
          </p:nvPr>
        </p:nvSpPr>
        <p:spPr>
          <a:xfrm>
            <a:off x="184325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Parameters/coordinates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Used Gazepoint X/Y for the coordinates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Interaction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Can click on the legend to remove/add glyphs on the plot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Hove over a point for: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(X,Y) coordinates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Index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Time in 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Allows you to compare the convex hull of a tree vs a graph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Processing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Parsing - Bringing the data to the desired format(CSV/XLSX) and adding column headers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Cleaning- Clearing the noises in the data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Removing rows with dummy/negative values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Data Scaling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Mining- Used statistical methods (in python) to discern data patterns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Like count , mean, standard deviation, max and min values of the data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Identify correlation between data that can display valuable information</a:t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4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Graph(Left) vs Tree(Right)</a:t>
            </a:r>
            <a:endParaRPr/>
          </a:p>
        </p:txBody>
      </p:sp>
      <p:pic>
        <p:nvPicPr>
          <p:cNvPr id="236" name="Google Shape;236;p42"/>
          <p:cNvPicPr preferRelativeResize="0"/>
          <p:nvPr/>
        </p:nvPicPr>
        <p:blipFill rotWithShape="1">
          <a:blip r:embed="rId3">
            <a:alphaModFix/>
          </a:blip>
          <a:srcRect b="11761" l="0" r="40873" t="10089"/>
          <a:stretch/>
        </p:blipFill>
        <p:spPr>
          <a:xfrm>
            <a:off x="152400" y="1464575"/>
            <a:ext cx="4241299" cy="323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2"/>
          <p:cNvPicPr preferRelativeResize="0"/>
          <p:nvPr/>
        </p:nvPicPr>
        <p:blipFill rotWithShape="1">
          <a:blip r:embed="rId4">
            <a:alphaModFix/>
          </a:blip>
          <a:srcRect b="14884" l="0" r="43553" t="10544"/>
          <a:stretch/>
        </p:blipFill>
        <p:spPr>
          <a:xfrm>
            <a:off x="4546100" y="1464575"/>
            <a:ext cx="4342349" cy="3234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Processing code snippet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175" y="1171600"/>
            <a:ext cx="6680076" cy="339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Processing code snippet</a:t>
            </a:r>
            <a:endParaRPr/>
          </a:p>
        </p:txBody>
      </p:sp>
      <p:sp>
        <p:nvSpPr>
          <p:cNvPr id="85" name="Google Shape;85;p17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171600"/>
            <a:ext cx="8390201" cy="397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File formatting and conversion to csv</a:t>
            </a:r>
            <a:endParaRPr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8204"/>
            <a:ext cx="8044125" cy="29717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8325" y="1439525"/>
            <a:ext cx="7445676" cy="282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Using json to create slider function</a:t>
            </a:r>
            <a:endParaRPr/>
          </a:p>
        </p:txBody>
      </p:sp>
      <p:sp>
        <p:nvSpPr>
          <p:cNvPr id="104" name="Google Shape;104;p20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2100" y="1579550"/>
            <a:ext cx="6019800" cy="2581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</a:t>
            </a:r>
            <a:endParaRPr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highlight>
                <a:srgbClr val="FFFFFF"/>
              </a:highlight>
              <a:latin typeface="Georgia"/>
              <a:ea typeface="Georgia"/>
              <a:cs typeface="Georgia"/>
              <a:sym typeface="Georgi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21"/>
          <p:cNvSpPr txBox="1"/>
          <p:nvPr>
            <p:ph idx="1" type="body"/>
          </p:nvPr>
        </p:nvSpPr>
        <p:spPr>
          <a:xfrm>
            <a:off x="311700" y="1171600"/>
            <a:ext cx="8520600" cy="382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u="sng"/>
              <a:t>Fixation Dataset(Graph and Tree)</a:t>
            </a:r>
            <a:endParaRPr u="sng"/>
          </a:p>
          <a:p>
            <a:pPr indent="-34290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Total valid Observation count after removing data noises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 Mean/Avg fixation duration = 120 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Max and Min Fixation duration= 971/97 ms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Repeated</a:t>
            </a:r>
            <a:r>
              <a:rPr lang="en-GB"/>
              <a:t> X and Y coordinates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Distinct fixation duration and its count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Count of distinct Duration gave the number of attempts participant encountered difficulty/ease  while  visualizing the datasets</a:t>
            </a:r>
            <a:endParaRPr/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